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64B1AA-BA9A-4E6E-A319-1C07A31F631C}">
  <a:tblStyle styleId="{3A64B1AA-BA9A-4E6E-A319-1C07A31F63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4739b500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4739b500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4739b500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4739b500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4739b500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4739b500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4739b500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4739b500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4739b500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4739b500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46f9d1c1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46f9d1c1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6f9d1c1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6f9d1c1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4739b500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4739b500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4739b500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4739b500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4739b500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4739b500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4739b50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4739b50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4739b500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4739b500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https://medium.com/analytics-vidhya/spotting-defects-deep-metric-learning-solution-for-mvtec-anomaly-detection-dataset-c77691beb1eb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4739b500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4739b500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good bottles</a:t>
            </a:r>
            <a:endParaRPr sz="1000"/>
          </a:p>
        </p:txBody>
      </p:sp>
      <p:sp>
        <p:nvSpPr>
          <p:cNvPr id="56" name="Google Shape;56;p13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not good bottles </a:t>
            </a:r>
            <a:r>
              <a:rPr lang="en" sz="700"/>
              <a:t>(contaminated+broken large+broken small)</a:t>
            </a:r>
            <a:endParaRPr sz="700"/>
          </a:p>
        </p:txBody>
      </p:sp>
      <p:sp>
        <p:nvSpPr>
          <p:cNvPr id="57" name="Google Shape;57;p13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58" name="Google Shape;58;p13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61" name="Google Shape;61;p13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62" name="Google Shape;62;p13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 model training</a:t>
            </a:r>
            <a:endParaRPr sz="1200"/>
          </a:p>
        </p:txBody>
      </p:sp>
      <p:sp>
        <p:nvSpPr>
          <p:cNvPr id="63" name="Google Shape;63;p13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67" name="Google Shape;67;p13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68" name="Google Shape;68;p13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69" name="Google Shape;69;p13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70" name="Google Shape;70;p13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71" name="Google Shape;71;p13"/>
          <p:cNvCxnSpPr>
            <a:stCxn id="68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3"/>
          <p:cNvCxnSpPr>
            <a:stCxn id="69" idx="3"/>
          </p:cNvCxnSpPr>
          <p:nvPr/>
        </p:nvCxnSpPr>
        <p:spPr>
          <a:xfrm flipH="1" rot="10800000">
            <a:off x="7126950" y="3246400"/>
            <a:ext cx="5385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3"/>
          <p:cNvCxnSpPr>
            <a:stCxn id="70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3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75" name="Google Shape;75;p13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76" name="Google Shape;76;p13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77" name="Google Shape;77;p13"/>
          <p:cNvCxnSpPr>
            <a:stCxn id="67" idx="3"/>
            <a:endCxn id="68" idx="1"/>
          </p:cNvCxnSpPr>
          <p:nvPr/>
        </p:nvCxnSpPr>
        <p:spPr>
          <a:xfrm flipH="1" rot="10800000">
            <a:off x="5221200" y="2700750"/>
            <a:ext cx="707400" cy="8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3"/>
          <p:cNvCxnSpPr>
            <a:stCxn id="67" idx="3"/>
            <a:endCxn id="69" idx="1"/>
          </p:cNvCxnSpPr>
          <p:nvPr/>
        </p:nvCxnSpPr>
        <p:spPr>
          <a:xfrm flipH="1" rot="10800000">
            <a:off x="5221200" y="3250650"/>
            <a:ext cx="7074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3"/>
          <p:cNvCxnSpPr>
            <a:stCxn id="67" idx="3"/>
            <a:endCxn id="70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3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/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244" name="Google Shape;244;p22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246" name="Google Shape;246;p22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247" name="Google Shape;247;p22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rgbClr val="004C0C">
              <a:alpha val="95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classifier model training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252" name="Google Shape;252;p22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253" name="Google Shape;253;p22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254" name="Google Shape;254;p22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255" name="Google Shape;255;p22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256" name="Google Shape;256;p22"/>
          <p:cNvCxnSpPr>
            <a:stCxn id="253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2"/>
          <p:cNvCxnSpPr>
            <a:stCxn id="254" idx="3"/>
          </p:cNvCxnSpPr>
          <p:nvPr/>
        </p:nvCxnSpPr>
        <p:spPr>
          <a:xfrm flipH="1" rot="10800000">
            <a:off x="7126950" y="3246400"/>
            <a:ext cx="5385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2"/>
          <p:cNvCxnSpPr>
            <a:stCxn id="255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22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60" name="Google Shape;260;p22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61" name="Google Shape;261;p22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262" name="Google Shape;262;p22"/>
          <p:cNvCxnSpPr>
            <a:stCxn id="252" idx="3"/>
            <a:endCxn id="253" idx="1"/>
          </p:cNvCxnSpPr>
          <p:nvPr/>
        </p:nvCxnSpPr>
        <p:spPr>
          <a:xfrm flipH="1" rot="10800000">
            <a:off x="5221200" y="2700750"/>
            <a:ext cx="707400" cy="8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2"/>
          <p:cNvCxnSpPr>
            <a:stCxn id="252" idx="3"/>
            <a:endCxn id="254" idx="1"/>
          </p:cNvCxnSpPr>
          <p:nvPr/>
        </p:nvCxnSpPr>
        <p:spPr>
          <a:xfrm flipH="1" rot="10800000">
            <a:off x="5221200" y="3250650"/>
            <a:ext cx="7074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2"/>
          <p:cNvCxnSpPr>
            <a:stCxn id="252" idx="3"/>
            <a:endCxn id="255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2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266" name="Google Shape;266;p22"/>
          <p:cNvSpPr/>
          <p:nvPr/>
        </p:nvSpPr>
        <p:spPr>
          <a:xfrm>
            <a:off x="3083550" y="556875"/>
            <a:ext cx="4960800" cy="3418200"/>
          </a:xfrm>
          <a:prstGeom prst="wedgeRoundRectCallout">
            <a:avLst>
              <a:gd fmla="val -64225" name="adj1"/>
              <a:gd fmla="val 39508" name="adj2"/>
              <a:gd fmla="val 0" name="adj3"/>
            </a:avLst>
          </a:prstGeom>
          <a:solidFill>
            <a:srgbClr val="004C0C">
              <a:alpha val="95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graphicFrame>
        <p:nvGraphicFramePr>
          <p:cNvPr id="267" name="Google Shape;267;p22"/>
          <p:cNvGraphicFramePr/>
          <p:nvPr/>
        </p:nvGraphicFramePr>
        <p:xfrm>
          <a:off x="3306113" y="130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934125"/>
                <a:gridCol w="883350"/>
                <a:gridCol w="951100"/>
                <a:gridCol w="1747100"/>
              </a:tblGrid>
              <a:tr h="51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error (CrossEnt)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accuracy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comment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VGG16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0.08 / 0.12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98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/ 80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preresnet56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0.07 / 0.1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98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/ 83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The model works well, although overfits (early stopping)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22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806275" y="1016125"/>
            <a:ext cx="1259100" cy="4143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120 bottles</a:t>
            </a:r>
            <a:endParaRPr sz="1000"/>
          </a:p>
        </p:txBody>
      </p:sp>
      <p:sp>
        <p:nvSpPr>
          <p:cNvPr id="270" name="Google Shape;270;p22"/>
          <p:cNvSpPr/>
          <p:nvPr/>
        </p:nvSpPr>
        <p:spPr>
          <a:xfrm>
            <a:off x="806275" y="1663025"/>
            <a:ext cx="1259100" cy="7302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120 transistors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" name="Google Shape;275;p23"/>
          <p:cNvGraphicFramePr/>
          <p:nvPr/>
        </p:nvGraphicFramePr>
        <p:xfrm>
          <a:off x="952500" y="301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3619500"/>
                <a:gridCol w="3619500"/>
              </a:tblGrid>
              <a:tr h="382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In-Sample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Out-of-Sample Data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Bottle and Transistors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Zipper and Toothbrush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325" y="1454938"/>
            <a:ext cx="1232300" cy="12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325" y="1512700"/>
            <a:ext cx="1116800" cy="11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125" y="1302838"/>
            <a:ext cx="1421026" cy="142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7976" y="1454950"/>
            <a:ext cx="1116800" cy="11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 </a:t>
            </a:r>
            <a:r>
              <a:rPr lang="en"/>
              <a:t>Pipeline:</a:t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40  </a:t>
            </a:r>
            <a:r>
              <a:rPr lang="en" sz="1000"/>
              <a:t>toothbrush</a:t>
            </a:r>
            <a:endParaRPr sz="1000"/>
          </a:p>
        </p:txBody>
      </p:sp>
      <p:sp>
        <p:nvSpPr>
          <p:cNvPr id="286" name="Google Shape;286;p24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50 </a:t>
            </a:r>
            <a:r>
              <a:rPr lang="en" sz="1000"/>
              <a:t>zippers</a:t>
            </a:r>
            <a:endParaRPr sz="700"/>
          </a:p>
        </p:txBody>
      </p:sp>
      <p:sp>
        <p:nvSpPr>
          <p:cNvPr id="287" name="Google Shape;287;p24"/>
          <p:cNvSpPr/>
          <p:nvPr/>
        </p:nvSpPr>
        <p:spPr>
          <a:xfrm>
            <a:off x="2303840" y="1490275"/>
            <a:ext cx="3488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3399000" y="1070300"/>
            <a:ext cx="129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90</a:t>
            </a:r>
            <a:endParaRPr sz="1000"/>
          </a:p>
        </p:txBody>
      </p:sp>
      <p:sp>
        <p:nvSpPr>
          <p:cNvPr id="290" name="Google Shape;290;p24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291" name="Google Shape;291;p24"/>
          <p:cNvSpPr/>
          <p:nvPr/>
        </p:nvSpPr>
        <p:spPr>
          <a:xfrm>
            <a:off x="806275" y="2870100"/>
            <a:ext cx="16158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</a:t>
            </a:r>
            <a:r>
              <a:rPr lang="en" sz="1200"/>
              <a:t>odel Trained on Bottle/Transistor</a:t>
            </a:r>
            <a:endParaRPr sz="1200"/>
          </a:p>
        </p:txBody>
      </p:sp>
      <p:sp>
        <p:nvSpPr>
          <p:cNvPr id="292" name="Google Shape;292;p24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181881" y="3465150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296" name="Google Shape;296;p24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297" name="Google Shape;297;p24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298" name="Google Shape;298;p24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299" name="Google Shape;299;p24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300" name="Google Shape;300;p24"/>
          <p:cNvCxnSpPr>
            <a:stCxn id="297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24"/>
          <p:cNvCxnSpPr>
            <a:stCxn id="298" idx="3"/>
          </p:cNvCxnSpPr>
          <p:nvPr/>
        </p:nvCxnSpPr>
        <p:spPr>
          <a:xfrm flipH="1" rot="10800000">
            <a:off x="7126950" y="3246400"/>
            <a:ext cx="5385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24"/>
          <p:cNvCxnSpPr>
            <a:stCxn id="299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4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304" name="Google Shape;304;p24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305" name="Google Shape;305;p24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306" name="Google Shape;306;p24"/>
          <p:cNvCxnSpPr>
            <a:stCxn id="296" idx="3"/>
            <a:endCxn id="297" idx="1"/>
          </p:cNvCxnSpPr>
          <p:nvPr/>
        </p:nvCxnSpPr>
        <p:spPr>
          <a:xfrm flipH="1" rot="10800000">
            <a:off x="5221200" y="2700750"/>
            <a:ext cx="707400" cy="8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4"/>
          <p:cNvCxnSpPr>
            <a:stCxn id="296" idx="3"/>
            <a:endCxn id="298" idx="1"/>
          </p:cNvCxnSpPr>
          <p:nvPr/>
        </p:nvCxnSpPr>
        <p:spPr>
          <a:xfrm flipH="1" rot="10800000">
            <a:off x="5221200" y="3250650"/>
            <a:ext cx="7074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4"/>
          <p:cNvCxnSpPr>
            <a:stCxn id="296" idx="3"/>
            <a:endCxn id="299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24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/>
          <p:nvPr>
            <p:ph type="title"/>
          </p:nvPr>
        </p:nvSpPr>
        <p:spPr>
          <a:xfrm>
            <a:off x="1447550" y="798650"/>
            <a:ext cx="683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In-class							Out-of-class</a:t>
            </a:r>
            <a:endParaRPr/>
          </a:p>
        </p:txBody>
      </p:sp>
      <p:pic>
        <p:nvPicPr>
          <p:cNvPr id="315" name="Google Shape;3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88050"/>
            <a:ext cx="40767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4713"/>
            <a:ext cx="41148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/>
        </p:nvSpPr>
        <p:spPr>
          <a:xfrm>
            <a:off x="6384475" y="2506325"/>
            <a:ext cx="24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Binned KL Divergence</a:t>
            </a:r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6995275" y="3191300"/>
            <a:ext cx="1067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</a:rPr>
              <a:t>33.7863</a:t>
            </a:r>
            <a:endParaRPr b="1" sz="14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5" y="1033675"/>
            <a:ext cx="5441475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87" name="Google Shape;87;p14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89" name="Google Shape;89;p14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90" name="Google Shape;90;p14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rgbClr val="004C0C">
              <a:alpha val="95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classifier model training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95" name="Google Shape;95;p14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96" name="Google Shape;96;p14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97" name="Google Shape;97;p14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98" name="Google Shape;98;p14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99" name="Google Shape;99;p14"/>
          <p:cNvCxnSpPr>
            <a:stCxn id="96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4"/>
          <p:cNvCxnSpPr>
            <a:stCxn id="97" idx="3"/>
          </p:cNvCxnSpPr>
          <p:nvPr/>
        </p:nvCxnSpPr>
        <p:spPr>
          <a:xfrm flipH="1" rot="10800000">
            <a:off x="7126950" y="3246400"/>
            <a:ext cx="5385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4"/>
          <p:cNvCxnSpPr>
            <a:stCxn id="98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4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03" name="Google Shape;103;p14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04" name="Google Shape;104;p14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105" name="Google Shape;105;p14"/>
          <p:cNvCxnSpPr>
            <a:stCxn id="95" idx="3"/>
            <a:endCxn id="96" idx="1"/>
          </p:cNvCxnSpPr>
          <p:nvPr/>
        </p:nvCxnSpPr>
        <p:spPr>
          <a:xfrm flipH="1" rot="10800000">
            <a:off x="5221200" y="2700750"/>
            <a:ext cx="707400" cy="8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4"/>
          <p:cNvCxnSpPr>
            <a:stCxn id="95" idx="3"/>
            <a:endCxn id="97" idx="1"/>
          </p:cNvCxnSpPr>
          <p:nvPr/>
        </p:nvCxnSpPr>
        <p:spPr>
          <a:xfrm flipH="1" rot="10800000">
            <a:off x="5221200" y="3250650"/>
            <a:ext cx="7074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4"/>
          <p:cNvCxnSpPr>
            <a:stCxn id="95" idx="3"/>
            <a:endCxn id="98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4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109" name="Google Shape;109;p14"/>
          <p:cNvSpPr/>
          <p:nvPr/>
        </p:nvSpPr>
        <p:spPr>
          <a:xfrm>
            <a:off x="3083550" y="556875"/>
            <a:ext cx="4960800" cy="3418200"/>
          </a:xfrm>
          <a:prstGeom prst="wedgeRoundRectCallout">
            <a:avLst>
              <a:gd fmla="val -64225" name="adj1"/>
              <a:gd fmla="val 39508" name="adj2"/>
              <a:gd fmla="val 0" name="adj3"/>
            </a:avLst>
          </a:prstGeom>
          <a:solidFill>
            <a:srgbClr val="004C0C">
              <a:alpha val="95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graphicFrame>
        <p:nvGraphicFramePr>
          <p:cNvPr id="110" name="Google Shape;110;p14"/>
          <p:cNvGraphicFramePr/>
          <p:nvPr/>
        </p:nvGraphicFramePr>
        <p:xfrm>
          <a:off x="3260675" y="7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934125"/>
                <a:gridCol w="883350"/>
                <a:gridCol w="951100"/>
                <a:gridCol w="1747100"/>
              </a:tblGrid>
              <a:tr h="51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error (CrossEnt)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accuracy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comment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0.6 / 0.7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60 / 55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model is simple, didn’t learn much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preresnet56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0.7 / 1.7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75 / 50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results are unstable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preresnet110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7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 / 0.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53 / 50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" name="Google Shape;111;p14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good bottles</a:t>
            </a:r>
            <a:endParaRPr sz="1000"/>
          </a:p>
        </p:txBody>
      </p:sp>
      <p:sp>
        <p:nvSpPr>
          <p:cNvPr id="112" name="Google Shape;112;p14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not good bottles </a:t>
            </a:r>
            <a:r>
              <a:rPr lang="en" sz="700"/>
              <a:t>(contaminated+broken large+broken small)</a:t>
            </a:r>
            <a:endParaRPr sz="700"/>
          </a:p>
        </p:txBody>
      </p:sp>
      <p:sp>
        <p:nvSpPr>
          <p:cNvPr id="113" name="Google Shape;113;p14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120" name="Google Shape;120;p15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122" name="Google Shape;122;p15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123" name="Google Shape;123;p15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rgbClr val="004C0C">
              <a:alpha val="95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classifier model training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128" name="Google Shape;128;p15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129" name="Google Shape;129;p15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130" name="Google Shape;130;p15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131" name="Google Shape;131;p15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132" name="Google Shape;132;p15"/>
          <p:cNvCxnSpPr>
            <a:stCxn id="129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5"/>
          <p:cNvCxnSpPr>
            <a:stCxn id="130" idx="3"/>
          </p:cNvCxnSpPr>
          <p:nvPr/>
        </p:nvCxnSpPr>
        <p:spPr>
          <a:xfrm flipH="1" rot="10800000">
            <a:off x="7126950" y="3246400"/>
            <a:ext cx="5385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5"/>
          <p:cNvCxnSpPr>
            <a:stCxn id="131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5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36" name="Google Shape;136;p15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37" name="Google Shape;137;p15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138" name="Google Shape;138;p15"/>
          <p:cNvCxnSpPr>
            <a:stCxn id="128" idx="3"/>
            <a:endCxn id="129" idx="1"/>
          </p:cNvCxnSpPr>
          <p:nvPr/>
        </p:nvCxnSpPr>
        <p:spPr>
          <a:xfrm flipH="1" rot="10800000">
            <a:off x="5221200" y="2700750"/>
            <a:ext cx="707400" cy="8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5"/>
          <p:cNvCxnSpPr>
            <a:stCxn id="128" idx="3"/>
            <a:endCxn id="130" idx="1"/>
          </p:cNvCxnSpPr>
          <p:nvPr/>
        </p:nvCxnSpPr>
        <p:spPr>
          <a:xfrm flipH="1" rot="10800000">
            <a:off x="5221200" y="3250650"/>
            <a:ext cx="7074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5"/>
          <p:cNvCxnSpPr>
            <a:stCxn id="128" idx="3"/>
            <a:endCxn id="131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5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142" name="Google Shape;142;p15"/>
          <p:cNvSpPr/>
          <p:nvPr/>
        </p:nvSpPr>
        <p:spPr>
          <a:xfrm>
            <a:off x="3083550" y="556875"/>
            <a:ext cx="4960800" cy="3418200"/>
          </a:xfrm>
          <a:prstGeom prst="wedgeRoundRectCallout">
            <a:avLst>
              <a:gd fmla="val -64225" name="adj1"/>
              <a:gd fmla="val 39508" name="adj2"/>
              <a:gd fmla="val 0" name="adj3"/>
            </a:avLst>
          </a:prstGeom>
          <a:solidFill>
            <a:srgbClr val="004C0C">
              <a:alpha val="95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graphicFrame>
        <p:nvGraphicFramePr>
          <p:cNvPr id="143" name="Google Shape;143;p15"/>
          <p:cNvGraphicFramePr/>
          <p:nvPr/>
        </p:nvGraphicFramePr>
        <p:xfrm>
          <a:off x="3260675" y="7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934125"/>
                <a:gridCol w="883350"/>
                <a:gridCol w="951100"/>
                <a:gridCol w="1747100"/>
              </a:tblGrid>
              <a:tr h="51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error (CrossEnt)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accuracy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comment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0.6 / 0.5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66 / 60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preresnet56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0.6 / 0.7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69 / 65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training error goes down, but the accuracy is not stable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preresnet110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0.5 / 0.7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66 / 65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error goes down, then quickly stops to change. the model is unstable as well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" name="Google Shape;144;p15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fmla="val 1139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</a:t>
            </a:r>
            <a:r>
              <a:rPr lang="en" sz="1000"/>
              <a:t> good bottles</a:t>
            </a:r>
            <a:endParaRPr sz="1000"/>
          </a:p>
        </p:txBody>
      </p:sp>
      <p:sp>
        <p:nvSpPr>
          <p:cNvPr id="145" name="Google Shape;145;p15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fmla="val 1139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</a:t>
            </a:r>
            <a:r>
              <a:rPr lang="en" sz="1000"/>
              <a:t> contaminated bottles</a:t>
            </a:r>
            <a:endParaRPr sz="700"/>
          </a:p>
        </p:txBody>
      </p:sp>
      <p:sp>
        <p:nvSpPr>
          <p:cNvPr id="146" name="Google Shape;146;p15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b="0" l="6164" r="0" t="1623"/>
          <a:stretch/>
        </p:blipFill>
        <p:spPr>
          <a:xfrm>
            <a:off x="417900" y="1232300"/>
            <a:ext cx="4039650" cy="37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489" y="2928213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1755125" y="658150"/>
            <a:ext cx="10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900x900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6480175" y="658150"/>
            <a:ext cx="9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32x32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75" y="1695450"/>
            <a:ext cx="52006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3513500" y="1022425"/>
            <a:ext cx="242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Transform</a:t>
            </a:r>
            <a:endParaRPr b="1" sz="20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25" y="3452825"/>
            <a:ext cx="52578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4090425" y="2680038"/>
            <a:ext cx="289200" cy="66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77150"/>
            <a:ext cx="3297060" cy="50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885" y="964875"/>
            <a:ext cx="44767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175" name="Google Shape;175;p19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177" name="Google Shape;177;p19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178" name="Google Shape;178;p19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rgbClr val="004C0C">
              <a:alpha val="95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classifier model training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183" name="Google Shape;183;p19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184" name="Google Shape;184;p19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185" name="Google Shape;185;p19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186" name="Google Shape;186;p19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187" name="Google Shape;187;p19"/>
          <p:cNvCxnSpPr>
            <a:stCxn id="184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9"/>
          <p:cNvCxnSpPr>
            <a:stCxn id="185" idx="3"/>
          </p:cNvCxnSpPr>
          <p:nvPr/>
        </p:nvCxnSpPr>
        <p:spPr>
          <a:xfrm flipH="1" rot="10800000">
            <a:off x="7126950" y="3246400"/>
            <a:ext cx="5385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19"/>
          <p:cNvCxnSpPr>
            <a:stCxn id="186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19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91" name="Google Shape;191;p19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92" name="Google Shape;192;p19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193" name="Google Shape;193;p19"/>
          <p:cNvCxnSpPr>
            <a:stCxn id="183" idx="3"/>
            <a:endCxn id="184" idx="1"/>
          </p:cNvCxnSpPr>
          <p:nvPr/>
        </p:nvCxnSpPr>
        <p:spPr>
          <a:xfrm flipH="1" rot="10800000">
            <a:off x="5221200" y="2700750"/>
            <a:ext cx="707400" cy="8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9"/>
          <p:cNvCxnSpPr>
            <a:stCxn id="183" idx="3"/>
            <a:endCxn id="185" idx="1"/>
          </p:cNvCxnSpPr>
          <p:nvPr/>
        </p:nvCxnSpPr>
        <p:spPr>
          <a:xfrm flipH="1" rot="10800000">
            <a:off x="5221200" y="3250650"/>
            <a:ext cx="7074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9"/>
          <p:cNvCxnSpPr>
            <a:stCxn id="183" idx="3"/>
            <a:endCxn id="186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19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197" name="Google Shape;197;p19"/>
          <p:cNvSpPr/>
          <p:nvPr/>
        </p:nvSpPr>
        <p:spPr>
          <a:xfrm>
            <a:off x="3083550" y="556875"/>
            <a:ext cx="4960800" cy="3418200"/>
          </a:xfrm>
          <a:prstGeom prst="wedgeRoundRectCallout">
            <a:avLst>
              <a:gd fmla="val -64225" name="adj1"/>
              <a:gd fmla="val 39508" name="adj2"/>
              <a:gd fmla="val 0" name="adj3"/>
            </a:avLst>
          </a:prstGeom>
          <a:solidFill>
            <a:srgbClr val="004C0C">
              <a:alpha val="955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graphicFrame>
        <p:nvGraphicFramePr>
          <p:cNvPr id="198" name="Google Shape;198;p19"/>
          <p:cNvGraphicFramePr/>
          <p:nvPr/>
        </p:nvGraphicFramePr>
        <p:xfrm>
          <a:off x="3306100" y="165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934125"/>
                <a:gridCol w="883350"/>
                <a:gridCol w="951100"/>
                <a:gridCol w="1747100"/>
              </a:tblGrid>
              <a:tr h="51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error (CrossEnt)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accuracy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comment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Custom model (VGG)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0.7 / 0.8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50</a:t>
                      </a:r>
                      <a:r>
                        <a:rPr lang="en" sz="1000">
                          <a:solidFill>
                            <a:schemeClr val="lt1"/>
                          </a:solidFill>
                        </a:rPr>
                        <a:t>/ 48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Due to less training data?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9" name="Google Shape;199;p19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fmla="val 1139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</a:t>
            </a:r>
            <a:r>
              <a:rPr lang="en" sz="1000"/>
              <a:t>good bottles</a:t>
            </a:r>
            <a:endParaRPr sz="1000"/>
          </a:p>
        </p:txBody>
      </p:sp>
      <p:sp>
        <p:nvSpPr>
          <p:cNvPr id="200" name="Google Shape;200;p19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fmla="val 11390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not good</a:t>
            </a:r>
            <a:r>
              <a:rPr lang="en" sz="1000"/>
              <a:t> bottles</a:t>
            </a:r>
            <a:endParaRPr sz="700"/>
          </a:p>
        </p:txBody>
      </p:sp>
      <p:sp>
        <p:nvSpPr>
          <p:cNvPr id="201" name="Google Shape;201;p19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/>
        </p:nvSpPr>
        <p:spPr>
          <a:xfrm>
            <a:off x="365300" y="450075"/>
            <a:ext cx="873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90909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</a:rPr>
              <a:t>Experiment: Binary classification between normal and one of anomaly (defect) classes.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1039425"/>
            <a:ext cx="7221592" cy="39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120 </a:t>
            </a:r>
            <a:r>
              <a:rPr lang="en" sz="1000"/>
              <a:t>bottles</a:t>
            </a:r>
            <a:endParaRPr sz="1000"/>
          </a:p>
        </p:txBody>
      </p:sp>
      <p:sp>
        <p:nvSpPr>
          <p:cNvPr id="214" name="Google Shape;214;p21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fmla="val 1139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120 transistors</a:t>
            </a:r>
            <a:endParaRPr sz="700"/>
          </a:p>
        </p:txBody>
      </p:sp>
      <p:sp>
        <p:nvSpPr>
          <p:cNvPr id="215" name="Google Shape;215;p21"/>
          <p:cNvSpPr/>
          <p:nvPr/>
        </p:nvSpPr>
        <p:spPr>
          <a:xfrm>
            <a:off x="2303840" y="1490275"/>
            <a:ext cx="34887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3399000" y="1070300"/>
            <a:ext cx="129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240 </a:t>
            </a:r>
            <a:endParaRPr sz="1000"/>
          </a:p>
        </p:txBody>
      </p:sp>
      <p:sp>
        <p:nvSpPr>
          <p:cNvPr id="218" name="Google Shape;218;p21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219" name="Google Shape;219;p21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 model training</a:t>
            </a:r>
            <a:endParaRPr sz="1200"/>
          </a:p>
        </p:txBody>
      </p:sp>
      <p:sp>
        <p:nvSpPr>
          <p:cNvPr id="220" name="Google Shape;220;p21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224" name="Google Shape;224;p21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225" name="Google Shape;225;p21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226" name="Google Shape;226;p21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227" name="Google Shape;227;p21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228" name="Google Shape;228;p21"/>
          <p:cNvCxnSpPr>
            <a:stCxn id="225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1"/>
          <p:cNvCxnSpPr>
            <a:stCxn id="226" idx="3"/>
          </p:cNvCxnSpPr>
          <p:nvPr/>
        </p:nvCxnSpPr>
        <p:spPr>
          <a:xfrm flipH="1" rot="10800000">
            <a:off x="7126950" y="3246400"/>
            <a:ext cx="5385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21"/>
          <p:cNvCxnSpPr>
            <a:stCxn id="227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1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32" name="Google Shape;232;p21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33" name="Google Shape;233;p21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234" name="Google Shape;234;p21"/>
          <p:cNvCxnSpPr>
            <a:stCxn id="224" idx="3"/>
            <a:endCxn id="225" idx="1"/>
          </p:cNvCxnSpPr>
          <p:nvPr/>
        </p:nvCxnSpPr>
        <p:spPr>
          <a:xfrm flipH="1" rot="10800000">
            <a:off x="5221200" y="2700750"/>
            <a:ext cx="707400" cy="8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1"/>
          <p:cNvCxnSpPr>
            <a:stCxn id="224" idx="3"/>
            <a:endCxn id="226" idx="1"/>
          </p:cNvCxnSpPr>
          <p:nvPr/>
        </p:nvCxnSpPr>
        <p:spPr>
          <a:xfrm flipH="1" rot="10800000">
            <a:off x="5221200" y="3250650"/>
            <a:ext cx="70740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1"/>
          <p:cNvCxnSpPr>
            <a:stCxn id="224" idx="3"/>
            <a:endCxn id="227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21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